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7" r:id="rId3"/>
    <p:sldId id="286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9" r:id="rId13"/>
    <p:sldId id="277" r:id="rId14"/>
    <p:sldId id="278" r:id="rId15"/>
    <p:sldId id="280" r:id="rId16"/>
    <p:sldId id="281" r:id="rId17"/>
    <p:sldId id="282" r:id="rId18"/>
    <p:sldId id="283" r:id="rId19"/>
    <p:sldId id="284" r:id="rId20"/>
    <p:sldId id="285" r:id="rId21"/>
    <p:sldId id="268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</p:sldIdLst>
  <p:sldSz cx="14630400" cy="8229600"/>
  <p:notesSz cx="8229600" cy="146304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Corben" panose="020B0604020202020204" charset="0"/>
      <p:regular r:id="rId41"/>
    </p:embeddedFont>
    <p:embeddedFont>
      <p:font typeface="Nobile" panose="020B0604020202020204" charset="0"/>
      <p:regular r:id="rId42"/>
    </p:embeddedFont>
    <p:embeddedFont>
      <p:font typeface="Times" panose="02020603050405020304" pitchFamily="18" charset="0"/>
      <p:regular r:id="rId43"/>
      <p:bold r:id="rId44"/>
      <p:italic r:id="rId45"/>
      <p:boldItalic r:id="rId46"/>
    </p:embeddedFont>
  </p:embeddedFontLst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893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67E9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67E9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67E9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67E9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21111" y="3363516"/>
            <a:ext cx="13588180" cy="160177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1-mavzu. 11-mashg‘ulot:</a:t>
            </a:r>
          </a:p>
          <a:p>
            <a:pPr algn="ctr">
              <a:lnSpc>
                <a:spcPts val="5550"/>
              </a:lnSpc>
            </a:pPr>
            <a:r>
              <a:rPr lang="en-US" sz="4800" b="1" dirty="0" err="1">
                <a:solidFill>
                  <a:srgbClr val="00B05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Pythonda</a:t>
            </a:r>
            <a:r>
              <a:rPr lang="en-US" sz="4800" b="1" dirty="0">
                <a:solidFill>
                  <a:srgbClr val="00B05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r>
              <a:rPr lang="sv-SE" sz="4800" b="1" dirty="0">
                <a:solidFill>
                  <a:srgbClr val="00B05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Fayllar va kataloglar bilan ishlash</a:t>
            </a:r>
            <a:endParaRPr lang="en-US" sz="48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0A7FA2-23E0-482F-8049-E1F724999648}"/>
              </a:ext>
            </a:extLst>
          </p:cNvPr>
          <p:cNvSpPr/>
          <p:nvPr/>
        </p:nvSpPr>
        <p:spPr>
          <a:xfrm>
            <a:off x="1632030" y="713562"/>
            <a:ext cx="11366340" cy="584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1-o‘quv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savoli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Xulosa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Python’da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faylni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ochish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open()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funksiyasi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ishlatiladi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Fayldan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ma’lumot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o‘qish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read()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readline</a:t>
            </a:r>
            <a:r>
              <a:rPr lang="en-US" sz="2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readlines</a:t>
            </a:r>
            <a:r>
              <a:rPr lang="en-US" sz="2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metodlari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yozish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write()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writelines</a:t>
            </a:r>
            <a:r>
              <a:rPr lang="en-US" sz="2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()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metodlari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mavjud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Faylni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yopish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close()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yoki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avtomatik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yopish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with open(...) as </a:t>
            </a:r>
            <a:r>
              <a:rPr lang="en-US" sz="28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fayl</a:t>
            </a:r>
            <a:r>
              <a:rPr lang="en-US" sz="2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usuli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qo‘llaniladi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with open() </a:t>
            </a:r>
            <a:r>
              <a:rPr lang="en-US" sz="2800" dirty="0"/>
              <a:t>— </a:t>
            </a:r>
            <a:r>
              <a:rPr lang="en-US" sz="2800" dirty="0" err="1">
                <a:latin typeface="Times" panose="02020603050405020304" pitchFamily="18" charset="0"/>
              </a:rPr>
              <a:t>fayllar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bilan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ishlashda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xavfsiz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va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to‘g‘ri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usul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hisoblanadi</a:t>
            </a:r>
            <a:r>
              <a:rPr lang="en-US" sz="2800" dirty="0">
                <a:latin typeface="Times" panose="02020603050405020304" pitchFamily="18" charset="0"/>
              </a:rPr>
              <a:t>. </a:t>
            </a:r>
            <a:r>
              <a:rPr lang="en-US" sz="2800" dirty="0" err="1">
                <a:latin typeface="Times" panose="02020603050405020304" pitchFamily="18" charset="0"/>
              </a:rPr>
              <a:t>Faylni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yopishni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unutishdan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saqlaydi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va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kodni</a:t>
            </a:r>
            <a:r>
              <a:rPr lang="en-US" sz="2800" dirty="0">
                <a:latin typeface="Times" panose="02020603050405020304" pitchFamily="18" charset="0"/>
              </a:rPr>
              <a:t> </a:t>
            </a:r>
            <a:r>
              <a:rPr lang="en-US" sz="2800" dirty="0" err="1">
                <a:latin typeface="Times" panose="02020603050405020304" pitchFamily="18" charset="0"/>
              </a:rPr>
              <a:t>soddalashtiradi</a:t>
            </a:r>
            <a:r>
              <a:rPr lang="en-US" sz="2800" dirty="0"/>
              <a:t>.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287201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9BBE37-7AAB-4B4B-9B7F-100FD4A7D6FF}"/>
              </a:ext>
            </a:extLst>
          </p:cNvPr>
          <p:cNvSpPr/>
          <p:nvPr/>
        </p:nvSpPr>
        <p:spPr>
          <a:xfrm>
            <a:off x="4862445" y="214792"/>
            <a:ext cx="4905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Mustaqil</a:t>
            </a:r>
            <a:r>
              <a:rPr lang="en-US" sz="4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topshiriqlar</a:t>
            </a:r>
            <a:endParaRPr lang="en-US" sz="4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59D142D-BEC2-4EF6-9F93-7565E8B5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661" y="1131846"/>
            <a:ext cx="13583077" cy="1068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1-mashq: Matn yozish va o‘qish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Topshiriq: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Foydalanuvchidan ism kiritilsa, uni 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user.txt 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fayliga yozing. So‘ng faylni ochib, yozilgan ismni ekranga chiqaring.</a:t>
            </a:r>
            <a:endParaRPr kumimoji="0" lang="LID4096" altLang="LID4096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05DA4B-A2B7-4504-8267-F86007F63977}"/>
              </a:ext>
            </a:extLst>
          </p:cNvPr>
          <p:cNvSpPr/>
          <p:nvPr/>
        </p:nvSpPr>
        <p:spPr>
          <a:xfrm>
            <a:off x="3657600" y="3147024"/>
            <a:ext cx="73152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Yechim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Ismni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foydalanuvchidan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olish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ism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Ismingizni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kiriting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Faylga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yozish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user.txt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ism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Fayldan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o‘qish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user.txt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Fayldan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o‘qildi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read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3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F59D142D-BEC2-4EF6-9F93-7565E8B56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489" y="119673"/>
            <a:ext cx="6763903" cy="1068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LID4096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2-mashq: </a:t>
            </a:r>
            <a:r>
              <a:rPr lang="en-US" altLang="LID4096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Qatorlar</a:t>
            </a:r>
            <a:r>
              <a:rPr lang="en-US" altLang="LID4096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sonini</a:t>
            </a:r>
            <a:r>
              <a:rPr lang="en-US" altLang="LID4096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hisoblash</a:t>
            </a:r>
            <a:endParaRPr lang="en-US" altLang="LID4096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Topshiriq:</a:t>
            </a: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data.txt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faylida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nechta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qator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borligini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aniqlang</a:t>
            </a:r>
            <a:r>
              <a:rPr kumimoji="0" lang="LID4096" altLang="LID4096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LID4096" altLang="LID4096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F05DA4B-A2B7-4504-8267-F86007F63977}"/>
              </a:ext>
            </a:extLst>
          </p:cNvPr>
          <p:cNvSpPr/>
          <p:nvPr/>
        </p:nvSpPr>
        <p:spPr>
          <a:xfrm>
            <a:off x="493209" y="1523735"/>
            <a:ext cx="6657587" cy="2172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Yechim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data.txt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qatorlar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readlines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Qatorlar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soni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qatorlar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))</a:t>
            </a:r>
            <a:endParaRPr lang="en-US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D97A8E7-B546-4460-AFCE-7A32EDCAD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121882"/>
            <a:ext cx="7039552" cy="206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LID4096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3-mashq: </a:t>
            </a:r>
            <a:r>
              <a:rPr lang="en-US" altLang="LID4096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Faylga</a:t>
            </a:r>
            <a:r>
              <a:rPr lang="en-US" altLang="LID4096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sonlar</a:t>
            </a:r>
            <a:r>
              <a:rPr lang="en-US" altLang="LID4096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yozish</a:t>
            </a:r>
            <a:r>
              <a:rPr lang="en-US" altLang="LID4096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LID4096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yig‘indisini</a:t>
            </a:r>
            <a:r>
              <a:rPr lang="en-US" altLang="LID4096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hisoblash</a:t>
            </a:r>
            <a:endParaRPr lang="en-US" altLang="LID4096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LID4096" altLang="LID4096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Topshiriq:</a:t>
            </a:r>
            <a:r>
              <a:rPr kumimoji="0" lang="en-US" altLang="LID4096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 dan 10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gacha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bo‘lgan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sonlarni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numbers.txt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fayliga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yozing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Keyin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fayldan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o‘qib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yig‘indisini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LID4096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hisoblang</a:t>
            </a:r>
            <a:r>
              <a:rPr lang="en-US" altLang="LID4096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kumimoji="0" lang="LID4096" altLang="LID4096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998976E-C2EC-4EBE-A08B-7FCA7A3799EE}"/>
              </a:ext>
            </a:extLst>
          </p:cNvPr>
          <p:cNvSpPr/>
          <p:nvPr/>
        </p:nvSpPr>
        <p:spPr>
          <a:xfrm>
            <a:off x="7419372" y="2610091"/>
            <a:ext cx="6657587" cy="507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Yechim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Faylga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yozish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numbers.txt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A3E9D"/>
                </a:solidFill>
                <a:latin typeface="Consolas" panose="020B0609020204030204" pitchFamily="49" charset="0"/>
              </a:rPr>
              <a:t>range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11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   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7A3E9D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"\n")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Fayldan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o‘qish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va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yig‘indisini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hisoblash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numbers.txt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sonlar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readlines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sonlar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[</a:t>
            </a:r>
            <a:r>
              <a:rPr lang="en-US" b="1" dirty="0">
                <a:solidFill>
                  <a:srgbClr val="7A3E9D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x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strip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sonlar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]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Yig‘indi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sum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sonlar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4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608176-759C-4A7C-814D-E59C76C0502B}"/>
              </a:ext>
            </a:extLst>
          </p:cNvPr>
          <p:cNvSpPr/>
          <p:nvPr/>
        </p:nvSpPr>
        <p:spPr>
          <a:xfrm>
            <a:off x="484094" y="235350"/>
            <a:ext cx="1366221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modulining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imkoniyatlari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Python’da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operatsion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tizim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imkonini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kataloglar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ustida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amallar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bajarish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tizim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ma’lumotlarini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dastur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jarayonini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boshqarish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2ABE741-D002-4E58-80E7-E1E552CCE5CC}"/>
              </a:ext>
            </a:extLst>
          </p:cNvPr>
          <p:cNvSpPr/>
          <p:nvPr/>
        </p:nvSpPr>
        <p:spPr>
          <a:xfrm>
            <a:off x="699247" y="2299051"/>
            <a:ext cx="13231906" cy="3094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imkoniyatlar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Joriy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ishchi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katalog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A3E9D"/>
                </a:solidFill>
                <a:latin typeface="Consolas" panose="020B0609020204030204" pitchFamily="49" charset="0"/>
              </a:rPr>
              <a:t>os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7A3E9D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getcwd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  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joriy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katalogni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olish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7A3E9D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chdir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C:/Users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katalogni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o‘zgartirish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7A3E9D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getcwd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FDD0473-2A74-450A-AD8B-8F4D6ACF639A}"/>
              </a:ext>
            </a:extLst>
          </p:cNvPr>
          <p:cNvSpPr/>
          <p:nvPr/>
        </p:nvSpPr>
        <p:spPr>
          <a:xfrm>
            <a:off x="699247" y="5543790"/>
            <a:ext cx="13231906" cy="215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Katalog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o‘chirish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mkdir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yangi_papka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bitta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papka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yaratish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makedirs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a/b/c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    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ichma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-ich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papkalar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yaratish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rmdir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yangi_papka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bo‘sh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papkani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o‘chirish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removedirs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a/b/c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  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ichma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-ich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bo‘sh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papkalarni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o‘chirish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42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4981044-7BE3-4453-BF8B-EC750759DE5D}"/>
              </a:ext>
            </a:extLst>
          </p:cNvPr>
          <p:cNvSpPr/>
          <p:nvPr/>
        </p:nvSpPr>
        <p:spPr>
          <a:xfrm>
            <a:off x="726141" y="572359"/>
            <a:ext cx="13178118" cy="1448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Katalog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tarkibini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ko‘rish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listdir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  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joriy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katalogdagi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va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papkalar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listdir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C:/Windows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0B7DB60-FBB9-49DE-8DC7-F9A5C383532C}"/>
              </a:ext>
            </a:extLst>
          </p:cNvPr>
          <p:cNvSpPr/>
          <p:nvPr/>
        </p:nvSpPr>
        <p:spPr>
          <a:xfrm>
            <a:off x="726141" y="2674211"/>
            <a:ext cx="13178118" cy="1863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katalog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haqida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ma’lumot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exists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mavjudligini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tekshirish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isfile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ekanini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aniqlash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isdir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yangi_papka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katalog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ekanini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aniqlash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0445B95-1D7F-410A-841A-21BB1B785CE8}"/>
              </a:ext>
            </a:extLst>
          </p:cNvPr>
          <p:cNvSpPr/>
          <p:nvPr/>
        </p:nvSpPr>
        <p:spPr>
          <a:xfrm>
            <a:off x="726141" y="5191562"/>
            <a:ext cx="7315200" cy="14482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katalog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nomlarini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birlashtirish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join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asosiy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sub1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file.txt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asosiy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/sub1/file.txt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55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C10624B-DDE7-4535-A028-8B326C34D9EF}"/>
              </a:ext>
            </a:extLst>
          </p:cNvPr>
          <p:cNvSpPr/>
          <p:nvPr/>
        </p:nvSpPr>
        <p:spPr>
          <a:xfrm>
            <a:off x="699247" y="510313"/>
            <a:ext cx="13231906" cy="1448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Tizim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buyruqlarini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bajarish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system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dir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Windowsda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katalog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tarkibini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ko‘rsatadi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system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ls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  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Linux/MacOS da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katalog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tarkibini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ko‘rsatadi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1605B2-AF43-4B09-8C66-D797AD25DFFD}"/>
              </a:ext>
            </a:extLst>
          </p:cNvPr>
          <p:cNvSpPr/>
          <p:nvPr/>
        </p:nvSpPr>
        <p:spPr>
          <a:xfrm>
            <a:off x="699247" y="2469070"/>
            <a:ext cx="13231906" cy="1448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Muhit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o‘zgaruvchilari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environ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      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barcha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muhit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o‘zgaruvchilari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environ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["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"])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PATH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qiymatini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olish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B16A56-D51B-4143-85D6-89ADE1824B75}"/>
              </a:ext>
            </a:extLst>
          </p:cNvPr>
          <p:cNvSpPr/>
          <p:nvPr/>
        </p:nvSpPr>
        <p:spPr>
          <a:xfrm>
            <a:off x="699247" y="4316506"/>
            <a:ext cx="13231906" cy="352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papka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yo‘llari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os.path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yordamida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A3E9D"/>
                </a:solidFill>
                <a:latin typeface="Consolas" panose="020B0609020204030204" pitchFamily="49" charset="0"/>
              </a:rPr>
              <a:t>os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7A3E9D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abspath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to‘liq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yo‘lni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olish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7A3E9D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basename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C:/data/test.txt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nomi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7A3E9D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dirname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C:/data/test.txt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katalog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nomi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7A3E9D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split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C:/data/test.txt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('C:/data', 'test.txt')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7A3E9D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splitext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  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('test', '.txt')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302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F716320-9D7C-4593-BE84-B420CD7F3638}"/>
              </a:ext>
            </a:extLst>
          </p:cNvPr>
          <p:cNvSpPr/>
          <p:nvPr/>
        </p:nvSpPr>
        <p:spPr>
          <a:xfrm>
            <a:off x="712694" y="275287"/>
            <a:ext cx="13205012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Rekursiv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yurish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os.walk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Katalog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ichidagi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hamma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papkalarni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ko‘rish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root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dirs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files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os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walk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Papka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root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A3E9D"/>
                </a:solidFill>
                <a:latin typeface="Consolas" panose="020B0609020204030204" pitchFamily="49" charset="0"/>
              </a:rPr>
              <a:t>files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   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 -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BEB1A8E-644D-4A24-BF57-7A80BF2F479B}"/>
              </a:ext>
            </a:extLst>
          </p:cNvPr>
          <p:cNvSpPr/>
          <p:nvPr/>
        </p:nvSpPr>
        <p:spPr>
          <a:xfrm>
            <a:off x="712694" y="3211377"/>
            <a:ext cx="1320501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Xulosa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moduli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Python’da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operatsion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tizim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kuchli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vosita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hisoblanadi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orqali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katalog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o‘chirish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fayllar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tizim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buyruqlarini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bajarish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muhit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o‘zgaruvchilarini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yo‘l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nomlarini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boshqarish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55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75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652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589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3C05110-FBAF-4E5C-8D69-806EC9F87D1F}"/>
              </a:ext>
            </a:extLst>
          </p:cNvPr>
          <p:cNvSpPr/>
          <p:nvPr/>
        </p:nvSpPr>
        <p:spPr>
          <a:xfrm>
            <a:off x="4745620" y="1933027"/>
            <a:ext cx="513916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5400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O‘quv</a:t>
            </a:r>
            <a:r>
              <a:rPr lang="en-US" sz="5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r>
              <a:rPr lang="en-US" sz="5400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savollari</a:t>
            </a:r>
            <a:r>
              <a:rPr lang="en-US" sz="54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: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7D0AB8B-D69B-410C-97FC-AAAF3047ADBE}"/>
              </a:ext>
            </a:extLst>
          </p:cNvPr>
          <p:cNvSpPr/>
          <p:nvPr/>
        </p:nvSpPr>
        <p:spPr>
          <a:xfrm>
            <a:off x="2060294" y="3090624"/>
            <a:ext cx="10509812" cy="2858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Faylni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ochish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Fayllar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bilan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ishlovchi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metodlar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os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modulining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imkoniyatlari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Fayl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katalog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yo‘lini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o‘zgartirish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</a:t>
            </a:r>
          </a:p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Katalog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fayl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bilan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ishlovchi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funksiya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3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metodlar</a:t>
            </a:r>
            <a:r>
              <a:rPr lang="en-US" sz="3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689E44-B307-4A76-9C2B-E716B3ACBFB8}"/>
              </a:ext>
            </a:extLst>
          </p:cNvPr>
          <p:cNvSpPr/>
          <p:nvPr/>
        </p:nvSpPr>
        <p:spPr>
          <a:xfrm>
            <a:off x="1399721" y="0"/>
            <a:ext cx="10766089" cy="782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4000" b="1" dirty="0" err="1">
                <a:solidFill>
                  <a:srgbClr val="00B05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Pythonda</a:t>
            </a:r>
            <a:r>
              <a:rPr lang="en-US" sz="4000" b="1" dirty="0">
                <a:solidFill>
                  <a:srgbClr val="00B05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 </a:t>
            </a:r>
            <a:r>
              <a:rPr lang="sv-SE" sz="4000" b="1" dirty="0">
                <a:solidFill>
                  <a:srgbClr val="00B05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Fayllar va kataloglar bilan ishlash</a:t>
            </a:r>
            <a:endParaRPr lang="en-US" sz="4000" b="1" dirty="0">
              <a:solidFill>
                <a:srgbClr val="00B050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E3B73B8F-F4E1-4444-94F1-884870BC4540}"/>
              </a:ext>
            </a:extLst>
          </p:cNvPr>
          <p:cNvCxnSpPr/>
          <p:nvPr/>
        </p:nvCxnSpPr>
        <p:spPr>
          <a:xfrm>
            <a:off x="0" y="699230"/>
            <a:ext cx="1463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23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925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9686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04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Pythonning Tarixi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578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1990-yillarning boshida Niderlandiyada Gvido van Rossum tomonidan yaratilgan.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629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"Monty Python" komediya shousi sharafiga nomlangan.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680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Dastlabki versiyadan boshlab ochiq va bepul bo'lib, tezda ommalashgan.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992386"/>
            <a:ext cx="6244709" cy="62447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320647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793790" y="229016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198048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2150626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2887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Oson va Tushunarli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37804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Interpretatsiya qilinadigan, yuqori darajadagi, sodda va o'qishga qulay sintaksisga ega.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320647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216962" y="229016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0" name="Shape 7"/>
          <p:cNvSpPr/>
          <p:nvPr/>
        </p:nvSpPr>
        <p:spPr>
          <a:xfrm>
            <a:off x="6974860" y="198048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2150626"/>
            <a:ext cx="272177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2887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Ko'p Paradigmali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337804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Obyektga yo'naltirilgan va funksional dasturlashni qo'llab-quvvatlaydi.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320647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9640133" y="229016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6" name="Shape 12"/>
          <p:cNvSpPr/>
          <p:nvPr/>
        </p:nvSpPr>
        <p:spPr>
          <a:xfrm>
            <a:off x="11398032" y="198048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2150626"/>
            <a:ext cx="272177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97427" y="2887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Keng Tarqalgan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97427" y="3378041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Google, NASA, Instagram, Dropbox va boshqa ko'plab tashkilotlar tomonidan foydalaniladi.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5342096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Nima uchun aynan Python?</a:t>
            </a:r>
            <a:r>
              <a:rPr lang="en-US" sz="2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Uning soddaligi va moslashuvchanligi uni barcha darajadagi dasturchilar uchun ideal tanlovga aylantiradi.</a:t>
            </a:r>
            <a:endParaRPr lang="en-US" sz="2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684"/>
            <a:ext cx="610421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Tilning Asosiy Xususiyatlari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19288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4967E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1537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302550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060978"/>
            <a:ext cx="31915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Hamma Narsa – Obyekt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55139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Raqamlar, satrlar, funksiyalar va sinflar kabi barcha elementlar obyekt hisoblanadi.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19288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4967E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1537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2302550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060978"/>
            <a:ext cx="3993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Avtomatik Xotira Boshqaruvi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55139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Dasturchining xotira bilan qo'lda ishlashiga hojat qolmaydi.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7384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4967E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4972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" y="5121712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8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Dinamik Tipizatsiya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3705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Kuchli o'rnatilgan ma'lumotlar turlari (ro'yxatlar, lug'atlar) bilan birga keladi.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7384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4967E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4972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148" y="5121712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8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Aniqlik va Struktura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3705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Qavslar o'rniga aniq joylashuv (indentatsiya) bilan ajralib turadi, bu esa kodni o'qishni osonlashtiradi.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497"/>
            <a:ext cx="459867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Sintaksis va Asosiy Tuzilmalar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793790" y="1488519"/>
            <a:ext cx="7670721" cy="5827871"/>
          </a:xfrm>
          <a:prstGeom prst="roundRect">
            <a:avLst>
              <a:gd name="adj" fmla="val 1144"/>
            </a:avLst>
          </a:prstGeom>
          <a:solidFill>
            <a:srgbClr val="ECECF2"/>
          </a:solidFill>
          <a:ln/>
        </p:spPr>
      </p:sp>
      <p:sp>
        <p:nvSpPr>
          <p:cNvPr id="4" name="Shape 2"/>
          <p:cNvSpPr/>
          <p:nvPr/>
        </p:nvSpPr>
        <p:spPr>
          <a:xfrm>
            <a:off x="785932" y="1488519"/>
            <a:ext cx="7686437" cy="5827871"/>
          </a:xfrm>
          <a:prstGeom prst="roundRect">
            <a:avLst>
              <a:gd name="adj" fmla="val 409"/>
            </a:avLst>
          </a:prstGeom>
          <a:solidFill>
            <a:srgbClr val="ECECF2"/>
          </a:solidFill>
          <a:ln/>
        </p:spPr>
      </p:sp>
      <p:sp>
        <p:nvSpPr>
          <p:cNvPr id="5" name="Text 3"/>
          <p:cNvSpPr/>
          <p:nvPr/>
        </p:nvSpPr>
        <p:spPr>
          <a:xfrm>
            <a:off x="944642" y="1607582"/>
            <a:ext cx="7369016" cy="5589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Salom, dunyo!print("Salom, dunyo!")# O'zgaruvchilarism = "Ali"yosh = 25# Arifmetik amallara = 10b = 5natija = a + b# Shart operatorlariif yosh &gt;= 18:    print("Katta yoshli")else:    print("Voyaga yetmagan")# Tsikllarfor i in range(5):    print(i)            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8859322" y="1452801"/>
            <a:ext cx="49847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Misol: Ekraningizga chiqaring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859322" y="1849755"/>
            <a:ext cx="4984790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print("Salom, dunyo!")</a:t>
            </a: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oddiygina "Salom, dunyo!" yozuvini konsolga chiqaradi.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8859322" y="2516029"/>
            <a:ext cx="498479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O'zgaruvchilar va Turlar:</a:t>
            </a: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Python </a:t>
            </a: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(butun son), </a:t>
            </a: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(o'nli son), </a:t>
            </a: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</a:t>
            </a: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(matn) va </a:t>
            </a: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</a:t>
            </a: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(mantiqiy) kabi asosiy turlarni qo'llab-quvvatlaydi.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8859322" y="3451622"/>
            <a:ext cx="498479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Arifmetik Amallar:</a:t>
            </a: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Qo'shish, ayirish, ko'paytirish, bo'lish kabi standart amallarni bajaring.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8859322" y="4102656"/>
            <a:ext cx="4984790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Shartli Operatorlar va Tsikllar:</a:t>
            </a: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sharti, </a:t>
            </a: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va </a:t>
            </a: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tsikllari dasturingizdagi mantiqiy oqimni boshqarishga yordam beradi.</a:t>
            </a:r>
            <a:endParaRPr lang="en-US" sz="12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4836" y="399574"/>
            <a:ext cx="582072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Funksiyalar va Modullar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914888" y="1389340"/>
            <a:ext cx="1816656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Funksiyalar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08635" y="1761649"/>
            <a:ext cx="6629281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Python'da </a:t>
            </a:r>
            <a:r>
              <a:rPr lang="en-US" sz="1100" dirty="0">
                <a:solidFill>
                  <a:srgbClr val="FFFFFF"/>
                </a:solidFill>
                <a:highlight>
                  <a:srgbClr val="5674F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</a:t>
            </a: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kalit so'zi yordamida funksiyalar aniqlanadi. Funksiyalar kodni qayta ishlatishga yordam beradi va uni tartibli qiladi.</a:t>
            </a: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35" y="2405420"/>
            <a:ext cx="6629281" cy="66292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06357" y="1389340"/>
            <a:ext cx="1816656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Modullar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00104" y="1761649"/>
            <a:ext cx="6629281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Standart va uchinchi tomon kutubxonalarini (</a:t>
            </a:r>
            <a:r>
              <a:rPr lang="en-US" sz="1100" dirty="0">
                <a:solidFill>
                  <a:srgbClr val="FFFFFF"/>
                </a:solidFill>
                <a:highlight>
                  <a:srgbClr val="5674F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</a:t>
            </a: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100" dirty="0">
                <a:solidFill>
                  <a:srgbClr val="FFFFFF"/>
                </a:solidFill>
                <a:highlight>
                  <a:srgbClr val="5674F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numpy</a:t>
            </a: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kabi) </a:t>
            </a:r>
            <a:r>
              <a:rPr lang="en-US" sz="1100" dirty="0">
                <a:solidFill>
                  <a:srgbClr val="FFFFFF"/>
                </a:solidFill>
                <a:highlight>
                  <a:srgbClr val="5674F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</a:t>
            </a: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qilish orqali siz o'z dasturlaringizga yangi funksionallik qo'shishingiz mumkin.</a:t>
            </a: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104" y="2405420"/>
            <a:ext cx="6629281" cy="66292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355"/>
            <a:ext cx="7857649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Python'da Obyektga Yo'naltirilgan Dasturlash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3239214" y="1558885"/>
            <a:ext cx="1630323" cy="1335762"/>
          </a:xfrm>
          <a:prstGeom prst="roundRect">
            <a:avLst>
              <a:gd name="adj" fmla="val 57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926800" y="206728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050988" y="174033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Sinflar va Obyektlar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050988" y="2132648"/>
            <a:ext cx="860417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Sinf — obyektlar uchun shablon, obyekt esa sinfning namunasidir. Obyekt yaratish va undan foydalanish OOPning asosidir.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4960263" y="2885123"/>
            <a:ext cx="8785622" cy="11430"/>
          </a:xfrm>
          <a:prstGeom prst="roundRect">
            <a:avLst>
              <a:gd name="adj" fmla="val 666790"/>
            </a:avLst>
          </a:prstGeom>
          <a:solidFill>
            <a:srgbClr val="B8BFDF"/>
          </a:solidFill>
          <a:ln/>
        </p:spPr>
      </p:sp>
      <p:sp>
        <p:nvSpPr>
          <p:cNvPr id="8" name="Shape 6"/>
          <p:cNvSpPr/>
          <p:nvPr/>
        </p:nvSpPr>
        <p:spPr>
          <a:xfrm>
            <a:off x="2424113" y="2985373"/>
            <a:ext cx="3260646" cy="1335762"/>
          </a:xfrm>
          <a:prstGeom prst="roundRect">
            <a:avLst>
              <a:gd name="adj" fmla="val 57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926800" y="349377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866209" y="316682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Merosxo'rlik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866209" y="3559135"/>
            <a:ext cx="778895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Bitta sinfning xususiyatlarini boshqa sinfga o'tkazish, bu esa kodni qayta ishlatish va ierarxiyani yaratish imkonini beradi.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5775484" y="4311610"/>
            <a:ext cx="7970401" cy="11430"/>
          </a:xfrm>
          <a:prstGeom prst="roundRect">
            <a:avLst>
              <a:gd name="adj" fmla="val 666790"/>
            </a:avLst>
          </a:prstGeom>
          <a:solidFill>
            <a:srgbClr val="B8BFDF"/>
          </a:solidFill>
          <a:ln/>
        </p:spPr>
      </p:sp>
      <p:sp>
        <p:nvSpPr>
          <p:cNvPr id="13" name="Shape 11"/>
          <p:cNvSpPr/>
          <p:nvPr/>
        </p:nvSpPr>
        <p:spPr>
          <a:xfrm>
            <a:off x="1608892" y="4411861"/>
            <a:ext cx="4890968" cy="1335762"/>
          </a:xfrm>
          <a:prstGeom prst="roundRect">
            <a:avLst>
              <a:gd name="adj" fmla="val 57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26800" y="492025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6681311" y="45933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Polimorfizm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681311" y="4985623"/>
            <a:ext cx="697384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Turli sinflardagi obyektlarga bir xil usulda murojaat qilish imkoniyati. Bir xil nomdagi funksiyalar turli xil natijalarni berishi mumkin.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6590586" y="5738098"/>
            <a:ext cx="7155299" cy="11430"/>
          </a:xfrm>
          <a:prstGeom prst="roundRect">
            <a:avLst>
              <a:gd name="adj" fmla="val 666790"/>
            </a:avLst>
          </a:prstGeom>
          <a:solidFill>
            <a:srgbClr val="B8BFDF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5838349"/>
            <a:ext cx="6521410" cy="1648897"/>
          </a:xfrm>
          <a:prstGeom prst="roundRect">
            <a:avLst>
              <a:gd name="adj" fmla="val 462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926919" y="650331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496651" y="601980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Maxsus Usullar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496651" y="6412111"/>
            <a:ext cx="6158508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__init__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(obyektni ishga tushirish), </a:t>
            </a:r>
            <a:r>
              <a:rPr lang="en-US" sz="14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__str__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(obyektni matn ko'rinishida ifodalash) kabi usullar obyekt xatti-harakatlarini sozlashga yordam beradi.</a:t>
            </a:r>
            <a:endParaRPr lang="en-US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7531"/>
            <a:ext cx="77904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Pythonning Zamonaviy Qo'llanilishi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1813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Veb-Dasturlash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7248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Django va Flask kabi freymvorklar yordamida veb-ilovalarni tezda yaratish.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21813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182064"/>
            <a:ext cx="5104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Ma'lumotlar Ilmi va Machine Learning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67248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Pandas, scikit-learn, TensorFlow kabi kutubxonalar yordamida ma'lumotlarni tahlil qilish va modellar yaratish.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5191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15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Avtomatlashtirish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06264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Tizim ma'muriyati uchun skriptlar yozish va takrorlanuvchi vazifalarni avtomatlashtirish.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851916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15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O'yin Dasturlash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0626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Pygame kabi kutubxonalar bilan oddiy o'yinlar va grafik ilovalar yaratish.</a:t>
            </a:r>
            <a:endParaRPr lang="en-US" sz="17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3951" y="1988463"/>
            <a:ext cx="12702659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"Python – bu dasturchilarga qancha erkinlik kerakligi bo'yicha eksperiment. Juda ko'p bo'lsa – hech kim boshqa odamning kodini tushunmaydi, juda oz bo'lsa – ifodalilik yo'qoladi."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648301"/>
            <a:ext cx="30480" cy="4224218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612767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— Gvido van Rossum, Python asoschisi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EFD656-D2FC-4D45-BDF0-F5AE1E73D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18" y="2766985"/>
            <a:ext cx="14250564" cy="3729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ID4096" altLang="LID4096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Dasturlashda </a:t>
            </a:r>
            <a:r>
              <a:rPr lang="LID4096" altLang="LID4096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fayl va kataloglar bilan ishlash</a:t>
            </a:r>
            <a:r>
              <a:rPr lang="LID4096" altLang="LID4096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kerak bo‘lishining sabablari: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LID4096" altLang="LID4096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Ma’lumotni saqlash</a:t>
            </a:r>
            <a:r>
              <a:rPr lang="LID4096" altLang="LID4096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dastur yopilganda ham ma’lumot yo‘qolmasligi uchun faylga yoziladi. (Masalan: Word hujjatni saqlash).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LID4096" altLang="LID4096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Ma’lumotni o‘qish va qayta ishlash</a:t>
            </a:r>
            <a:r>
              <a:rPr lang="LID4096" altLang="LID4096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tashqi fayldan o‘qib, dastur uni tahlil qiladi yoki ishlatadi. (Masalan: CSV fayldan jadval o‘qish).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LID4096" altLang="LID4096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Tizim bilan ishlash</a:t>
            </a:r>
            <a:r>
              <a:rPr lang="LID4096" altLang="LID4096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fayl yoki papkani yaratish, o‘chirish, nusxa olish.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LID4096" altLang="LID4096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Zaxira va arxivlash</a:t>
            </a:r>
            <a:r>
              <a:rPr lang="LID4096" altLang="LID4096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ma’lumotlarni xavfsiz saqlash uchun nusxa yoki arxiv qilish.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LID4096" altLang="LID4096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Foydalanuvchi bilan aloqada bo‘lish</a:t>
            </a:r>
            <a:r>
              <a:rPr lang="LID4096" altLang="LID4096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foydalanuvchi fayl ochishi, rasm yuklashi yoki hujjat tanlashi mumkin.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LID4096" altLang="LID4096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👉 Qisqa qilib aytganda, fayl va kataloglar bilan ishlash — </a:t>
            </a:r>
            <a:r>
              <a:rPr lang="LID4096" altLang="LID4096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dasturga ma’lumotni saqlash, o‘qish va boshqarish imkonini </a:t>
            </a:r>
            <a:r>
              <a:rPr lang="LID4096" altLang="LID4096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beradi.</a:t>
            </a:r>
            <a:endParaRPr lang="LID4096" altLang="LID4096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582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7973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Yakuniy Xulosa: Nima uchun Pythonni Bugun O'rganish Kerak?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53090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Oson Boshlanish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530906" y="395597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O'rganish oson va tezda foydali dasturlar yaratish imkoniyati.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194000" y="3465552"/>
            <a:ext cx="4135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Katta Jamiyat va Kutubxonalar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194000" y="395597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Keng jamoatchilik tomonidan qo'llab-quvvatlanadi va minglab kutubxonalarga ega.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5135404"/>
            <a:ext cx="32975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Mehnat Bozoridagi Talab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530906" y="5625822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Mehnat bozorida yuqori talab va keng imkoniyatlar yaratadi.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194000" y="5135404"/>
            <a:ext cx="3863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Dasturlash Dunyosiga Eshik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5625822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Bugun kod yozishni boshlang va dasturlash olamini kashf eting!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FD97810-E755-4E4F-BC07-9D490B06959B}"/>
              </a:ext>
            </a:extLst>
          </p:cNvPr>
          <p:cNvSpPr/>
          <p:nvPr/>
        </p:nvSpPr>
        <p:spPr>
          <a:xfrm>
            <a:off x="601884" y="98757"/>
            <a:ext cx="13426632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Faylni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ochish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Python’da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birinchi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navbatda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ochish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bo‘ladi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Buning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open()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funksiyasi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ishlatiladi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>
                <a:solidFill>
                  <a:srgbClr val="448C27"/>
                </a:solidFill>
                <a:latin typeface="Consolas" panose="020B0609020204030204" pitchFamily="49" charset="0"/>
              </a:rPr>
              <a:t>nomi.txt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 err="1">
                <a:solidFill>
                  <a:srgbClr val="448C27"/>
                </a:solidFill>
                <a:latin typeface="Consolas" panose="020B0609020204030204" pitchFamily="49" charset="0"/>
              </a:rPr>
              <a:t>rejim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"nomi.txt"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yoki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yo‘li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rejim</a:t>
            </a: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ochish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rejimi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Asosiy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rejimlar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"r"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o‘qish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(read).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bo‘lishi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shart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"w"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yozish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(write). Agar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bo‘lmasa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ochadi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bo‘lsa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eski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ma’lumotni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o‘chiradi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"a"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qo‘shish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(append).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Ma’lumot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oxiriga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yoziladi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"b"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ikkilik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(binary)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rejim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masalan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rasm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video, audio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fayllar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"x"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yangi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yaratish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(agar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bo‘lsa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xatolik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beradi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A8D756-29F1-4619-8AB4-178B42AD893C}"/>
              </a:ext>
            </a:extLst>
          </p:cNvPr>
          <p:cNvSpPr/>
          <p:nvPr/>
        </p:nvSpPr>
        <p:spPr>
          <a:xfrm>
            <a:off x="601883" y="5819055"/>
            <a:ext cx="11030673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Misol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448C27"/>
                </a:solidFill>
                <a:latin typeface="Consolas" panose="020B0609020204030204" pitchFamily="49" charset="0"/>
              </a:rPr>
              <a:t>w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  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sz="20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yozish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sz="20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rejimida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sz="20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ochish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write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rgbClr val="448C27"/>
                </a:solidFill>
                <a:latin typeface="Consolas" panose="020B0609020204030204" pitchFamily="49" charset="0"/>
              </a:rPr>
              <a:t>Salom</a:t>
            </a:r>
            <a:r>
              <a:rPr lang="en-US" sz="2000" dirty="0">
                <a:solidFill>
                  <a:srgbClr val="448C27"/>
                </a:solidFill>
                <a:latin typeface="Consolas" panose="020B0609020204030204" pitchFamily="49" charset="0"/>
              </a:rPr>
              <a:t>, Python!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\n")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close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446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FDA01D7-43C4-4348-8499-97C4976C3A70}"/>
              </a:ext>
            </a:extLst>
          </p:cNvPr>
          <p:cNvSpPr/>
          <p:nvPr/>
        </p:nvSpPr>
        <p:spPr>
          <a:xfrm>
            <a:off x="474562" y="101006"/>
            <a:ext cx="13681276" cy="7937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Fayllar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ishlovchi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metodlar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O‘qish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metodlari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read()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butun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faylni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satr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sifatida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o‘qiydi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read(n)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belgini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o‘qiydi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readline</a:t>
            </a: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bitta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qatordan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o‘qiydi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readlines</a:t>
            </a:r>
            <a:r>
              <a:rPr lang="en-US" sz="20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barcha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qatorlarni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ro‘yxat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(list)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ko‘rinishida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qaytaradi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Misol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448C27"/>
                </a:solidFill>
                <a:latin typeface="Consolas" panose="020B0609020204030204" pitchFamily="49" charset="0"/>
              </a:rPr>
              <a:t>r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read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())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      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sz="20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butun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sz="20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faylni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sz="20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o‘qish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close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448C27"/>
                </a:solidFill>
                <a:latin typeface="Consolas" panose="020B0609020204030204" pitchFamily="49" charset="0"/>
              </a:rPr>
              <a:t>r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readline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())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  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# 1-qator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readline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())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  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# 2-qator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close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sz="2000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448C27"/>
                </a:solidFill>
                <a:latin typeface="Consolas" panose="020B0609020204030204" pitchFamily="49" charset="0"/>
              </a:rPr>
              <a:t>r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readlines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())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 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# ['</a:t>
            </a:r>
            <a:r>
              <a:rPr lang="en-US" sz="20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Salom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, Python!\n', '</a:t>
            </a:r>
            <a:r>
              <a:rPr lang="en-US" sz="20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Ikkinchi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sz="2000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qator</a:t>
            </a:r>
            <a:r>
              <a:rPr lang="en-US" sz="2000" i="1" dirty="0">
                <a:solidFill>
                  <a:srgbClr val="AAAAAA"/>
                </a:solidFill>
                <a:latin typeface="Consolas" panose="020B0609020204030204" pitchFamily="49" charset="0"/>
              </a:rPr>
              <a:t>\n']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sz="2000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sz="2000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close</a:t>
            </a:r>
            <a:r>
              <a:rPr lang="en-US" sz="2000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endParaRPr lang="en-US" sz="20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2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F042895-3F83-43C4-89E7-0E4265792D25}"/>
              </a:ext>
            </a:extLst>
          </p:cNvPr>
          <p:cNvSpPr/>
          <p:nvPr/>
        </p:nvSpPr>
        <p:spPr>
          <a:xfrm>
            <a:off x="532435" y="1388962"/>
            <a:ext cx="13565530" cy="444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Yozish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metodlari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write(</a:t>
            </a: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matn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faylga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yozadi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writelines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ro‘yxat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ro‘yxatdagi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elementlarni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faylga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yozadi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Misol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new.txt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Birinchi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qator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\n")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Ikkinchi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qator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\n")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writelines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(["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Uchinchi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qator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\n",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To‘rtinchi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qator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\n"])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160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855673F-D35A-4EC4-92E2-D0587377E093}"/>
              </a:ext>
            </a:extLst>
          </p:cNvPr>
          <p:cNvSpPr/>
          <p:nvPr/>
        </p:nvSpPr>
        <p:spPr>
          <a:xfrm>
            <a:off x="775504" y="1121673"/>
            <a:ext cx="13079392" cy="5449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Qo‘shimcha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metodlar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close()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faylni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yopadi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seek(n)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faylda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kursorni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pozitsiyaga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o‘tkazadi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tell()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kursorning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joriy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joylashuvini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qaytaradi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Misol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read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5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dastlabki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5 ta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belgi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Kursor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joylashuvi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tell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seek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       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boshiga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qaytarish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readline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close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670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D51304F-84A4-45F5-8CFF-ECBB8DE961D7}"/>
              </a:ext>
            </a:extLst>
          </p:cNvPr>
          <p:cNvSpPr/>
          <p:nvPr/>
        </p:nvSpPr>
        <p:spPr>
          <a:xfrm>
            <a:off x="4147089" y="351285"/>
            <a:ext cx="6608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open()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fayllar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ishlash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573F1D9-BEDA-4501-B93A-0CFF1E5B1D91}"/>
              </a:ext>
            </a:extLst>
          </p:cNvPr>
          <p:cNvSpPr/>
          <p:nvPr/>
        </p:nvSpPr>
        <p:spPr>
          <a:xfrm>
            <a:off x="652290" y="1121375"/>
            <a:ext cx="1332582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Nima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open()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Oddiy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holatda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faylni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ochib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ishlatib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bo‘lgach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close()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yopish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kerak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Agar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dasturda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xatolik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chiqsa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yopilmasligi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mumkin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Bu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resurslar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ortiqcha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band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bo‘lishiga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olib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keladi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Shu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muammoni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hal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qilish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uchun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Python’da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kontekst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menejeri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open()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mavjud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U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faylni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avtomatik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ochadi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yopadi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12D0AD-482E-4300-B7A8-3D9D2C4249AE}"/>
              </a:ext>
            </a:extLst>
          </p:cNvPr>
          <p:cNvSpPr/>
          <p:nvPr/>
        </p:nvSpPr>
        <p:spPr>
          <a:xfrm>
            <a:off x="2920181" y="2958751"/>
            <a:ext cx="879003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Sintaksis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fayl_nomi.txt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rejim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bilan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ishlash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9C5D27"/>
                </a:solidFill>
                <a:latin typeface="Consolas" panose="020B0609020204030204" pitchFamily="49" charset="0"/>
              </a:rPr>
              <a:t>...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avtomatik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yopiladi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fayl_nomi.txt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nomi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rejim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ochish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rejimi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"r"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"w"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"a"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"b"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fayl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ochilgan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fayl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obyektiga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murojaat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qilish</a:t>
            </a: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nomi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9196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F0069D2-ECBF-4D25-A993-356B1D155451}"/>
              </a:ext>
            </a:extLst>
          </p:cNvPr>
          <p:cNvSpPr/>
          <p:nvPr/>
        </p:nvSpPr>
        <p:spPr>
          <a:xfrm>
            <a:off x="381964" y="955077"/>
            <a:ext cx="4977114" cy="215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Fayldan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o‘qish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matn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read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matn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avtomatik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yopildi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87B31AE-16B8-4DCB-A2D3-4EF285B413FA}"/>
              </a:ext>
            </a:extLst>
          </p:cNvPr>
          <p:cNvSpPr/>
          <p:nvPr/>
        </p:nvSpPr>
        <p:spPr>
          <a:xfrm>
            <a:off x="381964" y="3393573"/>
            <a:ext cx="4977114" cy="215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Faylga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yozish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output.txt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w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Bu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faylga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yozildi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\n")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write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Ikkinchi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qator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#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fayl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yopiladi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,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ma’lumot</a:t>
            </a:r>
            <a:r>
              <a:rPr lang="en-US" i="1" dirty="0">
                <a:solidFill>
                  <a:srgbClr val="AAAAAA"/>
                </a:solidFill>
                <a:latin typeface="Consolas" panose="020B0609020204030204" pitchFamily="49" charset="0"/>
              </a:rPr>
              <a:t> </a:t>
            </a:r>
            <a:r>
              <a:rPr lang="en-US" i="1" dirty="0" err="1">
                <a:solidFill>
                  <a:srgbClr val="AAAAAA"/>
                </a:solidFill>
                <a:latin typeface="Consolas" panose="020B0609020204030204" pitchFamily="49" charset="0"/>
              </a:rPr>
              <a:t>saqlanadi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125011B-B5E1-498A-BBED-B79BA584DE9C}"/>
              </a:ext>
            </a:extLst>
          </p:cNvPr>
          <p:cNvSpPr/>
          <p:nvPr/>
        </p:nvSpPr>
        <p:spPr>
          <a:xfrm>
            <a:off x="7812911" y="1088145"/>
            <a:ext cx="4676172" cy="174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Qatorma-qator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o‘qish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qator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   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qator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strip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A0B577E-E79A-4C9B-A18F-2653967BE605}"/>
              </a:ext>
            </a:extLst>
          </p:cNvPr>
          <p:cNvSpPr/>
          <p:nvPr/>
        </p:nvSpPr>
        <p:spPr>
          <a:xfrm>
            <a:off x="7812911" y="3393573"/>
            <a:ext cx="6146158" cy="2156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Bir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nechta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qatordan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ro‘yxat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olish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with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open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test.txt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")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B69C6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: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qatorlar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fayl</a:t>
            </a:r>
            <a:r>
              <a:rPr lang="en-US" dirty="0" err="1">
                <a:solidFill>
                  <a:srgbClr val="777777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readlines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AA3731"/>
                </a:solidFill>
                <a:latin typeface="Consolas" panose="020B0609020204030204" pitchFamily="49" charset="0"/>
              </a:rPr>
              <a:t>print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("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Fayldagi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qatorlar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48C27"/>
                </a:solidFill>
                <a:latin typeface="Consolas" panose="020B0609020204030204" pitchFamily="49" charset="0"/>
              </a:rPr>
              <a:t>soni</a:t>
            </a:r>
            <a:r>
              <a:rPr lang="en-US" dirty="0">
                <a:solidFill>
                  <a:srgbClr val="448C27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",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AA3731"/>
                </a:solidFill>
                <a:latin typeface="Consolas" panose="020B0609020204030204" pitchFamily="49" charset="0"/>
              </a:rPr>
              <a:t>len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7A3E9D"/>
                </a:solidFill>
                <a:latin typeface="Consolas" panose="020B0609020204030204" pitchFamily="49" charset="0"/>
              </a:rPr>
              <a:t>qatorlar</a:t>
            </a:r>
            <a:r>
              <a:rPr lang="en-US" dirty="0">
                <a:solidFill>
                  <a:srgbClr val="777777"/>
                </a:solidFill>
                <a:latin typeface="Consolas" panose="020B0609020204030204" pitchFamily="49" charset="0"/>
              </a:rPr>
              <a:t>))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02674C5-5497-4E0A-AA18-1491181FDAB8}"/>
              </a:ext>
            </a:extLst>
          </p:cNvPr>
          <p:cNvSpPr/>
          <p:nvPr/>
        </p:nvSpPr>
        <p:spPr>
          <a:xfrm>
            <a:off x="3657599" y="5744020"/>
            <a:ext cx="7315200" cy="22775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Afzalliklari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Fayl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avtomatik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yopiladi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xatolik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bo‘lsa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ham).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ixcham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o‘qilishi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oson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bo‘ladi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Resurslarni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tejaydi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A9B41FB-A05E-4140-980D-ABA919EB95E6}"/>
              </a:ext>
            </a:extLst>
          </p:cNvPr>
          <p:cNvSpPr/>
          <p:nvPr/>
        </p:nvSpPr>
        <p:spPr>
          <a:xfrm>
            <a:off x="6296331" y="214792"/>
            <a:ext cx="2037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Misollar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06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2587</Words>
  <Application>Microsoft Office PowerPoint</Application>
  <PresentationFormat>Произвольный</PresentationFormat>
  <Paragraphs>268</Paragraphs>
  <Slides>30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40" baseType="lpstr">
      <vt:lpstr>Times</vt:lpstr>
      <vt:lpstr>Corben</vt:lpstr>
      <vt:lpstr>Times New Roman</vt:lpstr>
      <vt:lpstr>Courier New</vt:lpstr>
      <vt:lpstr>Calibri</vt:lpstr>
      <vt:lpstr>Symbol</vt:lpstr>
      <vt:lpstr>Consolas</vt:lpstr>
      <vt:lpstr>Nobile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user</cp:lastModifiedBy>
  <cp:revision>78</cp:revision>
  <dcterms:created xsi:type="dcterms:W3CDTF">2025-08-22T04:37:55Z</dcterms:created>
  <dcterms:modified xsi:type="dcterms:W3CDTF">2025-08-27T04:24:42Z</dcterms:modified>
</cp:coreProperties>
</file>